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354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751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672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165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33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35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10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061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96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48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501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67DA4-3AA6-4130-8EFC-EE4C09AC2AC2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EDE74B-4E76-4C0C-BE70-683E24E13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820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Relationship Id="rId9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microsoft.com/office/2007/relationships/hdphoto" Target="../media/hdphoto4.wdp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srivpuneet16/zomato-mumbai-restaurant-analysi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openxmlformats.org/officeDocument/2006/relationships/hyperlink" Target="https://bisnis.tempo.co/read/1336455/wishnutama-minta-sektor-pariwisata-siapkan-diri-pasca-corona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raveltriangle.com/blog/richest-cities-in-india/" TargetMode="External"/><Relationship Id="rId5" Type="http://schemas.openxmlformats.org/officeDocument/2006/relationships/hyperlink" Target="https://travel.detik.com/travel-news/d-4568956/tarik-turis-india-sejumlah-baliho-wonderful-indonesia-dipasang-di-mumbai" TargetMode="External"/><Relationship Id="rId4" Type="http://schemas.openxmlformats.org/officeDocument/2006/relationships/hyperlink" Target="http://www.balipost.com/news/2018/04/04/41910/Tumbuh-Signifikan,Turis-India-Meningkat..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oak texture in a seamless wood background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209" y="-6009"/>
            <a:ext cx="5917710" cy="6864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uru Spices Indian Cuisine, Attadale - Ulasan Restoran - Tripadvisor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30" r="27566"/>
          <a:stretch/>
        </p:blipFill>
        <p:spPr bwMode="auto">
          <a:xfrm>
            <a:off x="1" y="-6008"/>
            <a:ext cx="6273208" cy="6864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698955" y="193850"/>
            <a:ext cx="5066219" cy="222118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095910" y="429873"/>
            <a:ext cx="62723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smtClean="0">
                <a:ln w="0"/>
                <a:solidFill>
                  <a:srgbClr val="FA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Mumbai Restaurant Recommendation</a:t>
            </a:r>
            <a:endParaRPr lang="en-US" sz="4000" b="1" spc="50" dirty="0">
              <a:ln w="0"/>
              <a:solidFill>
                <a:srgbClr val="FA000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95910" y="1722534"/>
            <a:ext cx="627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By: Wayne </a:t>
            </a:r>
            <a:r>
              <a:rPr lang="en-US" sz="2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Untu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36" name="Picture 12" descr="MUMBAI City 2020 - Views &amp; Facts About Mumbai City || Maharashtra ...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209" y="3529289"/>
            <a:ext cx="5917710" cy="3328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6273209" y="2605959"/>
            <a:ext cx="5917709" cy="9233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 smtClean="0"/>
              <a:t>Dedicated for: </a:t>
            </a:r>
            <a:r>
              <a:rPr lang="en-US" dirty="0" err="1" smtClean="0"/>
              <a:t>FnB</a:t>
            </a:r>
            <a:r>
              <a:rPr lang="en-US" dirty="0" smtClean="0"/>
              <a:t> Businessmen or Investors who are interested to grab the Indian tourists, especially in Indonesia as a market segment by creating startup or franchise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55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2" y="0"/>
            <a:ext cx="12192001" cy="7694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229617" y="0"/>
            <a:ext cx="87581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Wayne </a:t>
            </a:r>
            <a:r>
              <a:rPr lang="en-US" sz="4000" dirty="0" err="1" smtClean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Untu</a:t>
            </a:r>
            <a:endParaRPr lang="en-US" sz="4000" dirty="0">
              <a:ln w="0"/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338628" y="2104395"/>
            <a:ext cx="6114717" cy="34374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462" y="4686615"/>
            <a:ext cx="2637858" cy="21938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437734" y="2103737"/>
            <a:ext cx="6092232" cy="3416300"/>
          </a:xfrm>
          <a:prstGeom prst="rect">
            <a:avLst/>
          </a:prstGeom>
        </p:spPr>
      </p:pic>
      <p:pic>
        <p:nvPicPr>
          <p:cNvPr id="2054" name="Picture 6" descr="3 Cara Membuat Bakso yang Dijamin Mudah dan Rasanya Enak ...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4"/>
          <a:stretch/>
        </p:blipFill>
        <p:spPr bwMode="auto">
          <a:xfrm>
            <a:off x="3419113" y="2706174"/>
            <a:ext cx="2619511" cy="1980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6972" y="4686615"/>
            <a:ext cx="2718727" cy="2186525"/>
          </a:xfrm>
          <a:prstGeom prst="rect">
            <a:avLst/>
          </a:prstGeom>
        </p:spPr>
      </p:pic>
      <p:pic>
        <p:nvPicPr>
          <p:cNvPr id="2058" name="Picture 10" descr="Baked Stuffed Lobster Recipe | Food Network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4459" y="2702502"/>
            <a:ext cx="2725404" cy="198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Masakan Tradisional Jepang: Sushi - LIVE JAPAN (Jepang perjalanan ...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113" y="765769"/>
            <a:ext cx="2631182" cy="1940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Burger King eyes big bite of Europe market with 'veggie Whopper ...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8624" y="765768"/>
            <a:ext cx="2737074" cy="1944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7339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lag Of India Iran - Free image on Pixabay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0"/>
            <a:ext cx="12192002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2486840" y="131299"/>
            <a:ext cx="6997700" cy="92333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</a:rPr>
              <a:t>Research Background</a:t>
            </a:r>
            <a:endParaRPr lang="en-US" sz="5400" b="1" dirty="0">
              <a:ln/>
              <a:solidFill>
                <a:schemeClr val="accent4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830274" y="1708991"/>
            <a:ext cx="10099652" cy="1017891"/>
            <a:chOff x="577451" y="1366365"/>
            <a:chExt cx="10099652" cy="472320"/>
          </a:xfrm>
        </p:grpSpPr>
        <p:sp>
          <p:nvSpPr>
            <p:cNvPr id="18" name="Rounded Rectangle 17"/>
            <p:cNvSpPr/>
            <p:nvPr/>
          </p:nvSpPr>
          <p:spPr>
            <a:xfrm>
              <a:off x="577451" y="1366365"/>
              <a:ext cx="10099652" cy="47232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3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Rounded Rectangle 4"/>
            <p:cNvSpPr txBox="1"/>
            <p:nvPr/>
          </p:nvSpPr>
          <p:spPr>
            <a:xfrm>
              <a:off x="600508" y="1389422"/>
              <a:ext cx="10053538" cy="42620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05568" tIns="0" rIns="305568" bIns="0" numCol="1" spcCol="1270" anchor="ctr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 smtClean="0">
                  <a:solidFill>
                    <a:schemeClr val="tx1"/>
                  </a:solidFill>
                </a:rPr>
                <a:t>Indian tourist in Indonesia increased by </a:t>
              </a:r>
              <a:r>
                <a:rPr lang="en-US" sz="2800" kern="1200" dirty="0" smtClean="0">
                  <a:solidFill>
                    <a:schemeClr val="tx1"/>
                  </a:solidFill>
                </a:rPr>
                <a:t>52% </a:t>
              </a:r>
              <a:r>
                <a:rPr lang="en-US" sz="2800" kern="1200" dirty="0" smtClean="0">
                  <a:solidFill>
                    <a:schemeClr val="tx1"/>
                  </a:solidFill>
                </a:rPr>
                <a:t>from 2017 to </a:t>
              </a:r>
              <a:r>
                <a:rPr lang="en-US" sz="2800" kern="1200" dirty="0" smtClean="0">
                  <a:solidFill>
                    <a:schemeClr val="tx1"/>
                  </a:solidFill>
                </a:rPr>
                <a:t>2018</a:t>
              </a:r>
              <a:endParaRPr lang="en-US" sz="28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853331" y="3023442"/>
            <a:ext cx="10090921" cy="923170"/>
            <a:chOff x="577451" y="2092125"/>
            <a:chExt cx="10090921" cy="472320"/>
          </a:xfrm>
        </p:grpSpPr>
        <p:sp>
          <p:nvSpPr>
            <p:cNvPr id="21" name="Rounded Rectangle 20"/>
            <p:cNvSpPr/>
            <p:nvPr/>
          </p:nvSpPr>
          <p:spPr>
            <a:xfrm>
              <a:off x="577451" y="2092125"/>
              <a:ext cx="10090921" cy="47232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903533"/>
                <a:satOff val="33333"/>
                <a:lumOff val="-4902"/>
                <a:alphaOff val="0"/>
              </a:schemeClr>
            </a:fillRef>
            <a:effectRef idx="3">
              <a:schemeClr val="accent3">
                <a:hueOff val="903533"/>
                <a:satOff val="33333"/>
                <a:lumOff val="-4902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/>
            <p:cNvSpPr txBox="1"/>
            <p:nvPr/>
          </p:nvSpPr>
          <p:spPr>
            <a:xfrm>
              <a:off x="600508" y="2115182"/>
              <a:ext cx="10044807" cy="42620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05568" tIns="0" rIns="305568" bIns="0" numCol="1" spcCol="1270" anchor="ctr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 err="1" smtClean="0">
                  <a:solidFill>
                    <a:schemeClr val="tx1"/>
                  </a:solidFill>
                </a:rPr>
                <a:t>Baliho</a:t>
              </a:r>
              <a:r>
                <a:rPr lang="en-US" sz="2800" kern="1200" dirty="0" smtClean="0">
                  <a:solidFill>
                    <a:schemeClr val="tx1"/>
                  </a:solidFill>
                </a:rPr>
                <a:t> </a:t>
              </a:r>
              <a:r>
                <a:rPr lang="en-US" sz="2800" kern="1200" dirty="0" smtClean="0">
                  <a:solidFill>
                    <a:schemeClr val="tx1"/>
                  </a:solidFill>
                </a:rPr>
                <a:t>“Wonderful Indonesia” </a:t>
              </a:r>
              <a:r>
                <a:rPr lang="en-US" sz="2800" kern="1200" dirty="0" smtClean="0">
                  <a:solidFill>
                    <a:schemeClr val="tx1"/>
                  </a:solidFill>
                </a:rPr>
                <a:t>was placed in Mumbai, 2019</a:t>
              </a:r>
              <a:endParaRPr lang="en-US" sz="28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76388" y="4254527"/>
            <a:ext cx="10110728" cy="848049"/>
            <a:chOff x="577451" y="2817885"/>
            <a:chExt cx="10110728" cy="472320"/>
          </a:xfrm>
        </p:grpSpPr>
        <p:sp>
          <p:nvSpPr>
            <p:cNvPr id="24" name="Rounded Rectangle 23"/>
            <p:cNvSpPr/>
            <p:nvPr/>
          </p:nvSpPr>
          <p:spPr>
            <a:xfrm>
              <a:off x="577451" y="2817885"/>
              <a:ext cx="10110728" cy="47232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1807066"/>
                <a:satOff val="66667"/>
                <a:lumOff val="-9804"/>
                <a:alphaOff val="0"/>
              </a:schemeClr>
            </a:fillRef>
            <a:effectRef idx="3">
              <a:schemeClr val="accent3">
                <a:hueOff val="1807066"/>
                <a:satOff val="66667"/>
                <a:lumOff val="-9804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Rounded Rectangle 4"/>
            <p:cNvSpPr txBox="1"/>
            <p:nvPr/>
          </p:nvSpPr>
          <p:spPr>
            <a:xfrm>
              <a:off x="600508" y="2840942"/>
              <a:ext cx="10064614" cy="42620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05568" tIns="0" rIns="305568" bIns="0" numCol="1" spcCol="1270" anchor="ctr" anchorCtr="0">
              <a:noAutofit/>
            </a:bodyPr>
            <a:lstStyle/>
            <a:p>
              <a:pPr lvl="0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 smtClean="0">
                  <a:solidFill>
                    <a:schemeClr val="tx1"/>
                  </a:solidFill>
                </a:rPr>
                <a:t>Mumbai is city with the highest GDP in India = </a:t>
              </a:r>
              <a:r>
                <a:rPr lang="en-US" sz="2800" dirty="0">
                  <a:solidFill>
                    <a:schemeClr val="tx1"/>
                  </a:solidFill>
                </a:rPr>
                <a:t>$310 </a:t>
              </a:r>
              <a:r>
                <a:rPr lang="en-US" sz="2800" dirty="0" smtClean="0">
                  <a:solidFill>
                    <a:schemeClr val="tx1"/>
                  </a:solidFill>
                </a:rPr>
                <a:t>Billion</a:t>
              </a:r>
              <a:endParaRPr lang="en-US" sz="40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876388" y="5435099"/>
            <a:ext cx="10110728" cy="847784"/>
            <a:chOff x="582492" y="3553805"/>
            <a:chExt cx="10101754" cy="472320"/>
          </a:xfrm>
        </p:grpSpPr>
        <p:sp>
          <p:nvSpPr>
            <p:cNvPr id="27" name="Rounded Rectangle 26"/>
            <p:cNvSpPr/>
            <p:nvPr/>
          </p:nvSpPr>
          <p:spPr>
            <a:xfrm>
              <a:off x="582492" y="3553805"/>
              <a:ext cx="10101754" cy="47232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2710599"/>
                <a:satOff val="100000"/>
                <a:lumOff val="-14706"/>
                <a:alphaOff val="0"/>
              </a:schemeClr>
            </a:fillRef>
            <a:effectRef idx="3">
              <a:schemeClr val="accent3">
                <a:hueOff val="2710599"/>
                <a:satOff val="100000"/>
                <a:lumOff val="-14706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Rounded Rectangle 4"/>
            <p:cNvSpPr txBox="1"/>
            <p:nvPr/>
          </p:nvSpPr>
          <p:spPr>
            <a:xfrm>
              <a:off x="605549" y="3576862"/>
              <a:ext cx="10055640" cy="42620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05568" tIns="0" rIns="305568" bIns="0" numCol="1" spcCol="1270" anchor="ctr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kern="1200" dirty="0"/>
            </a:p>
          </p:txBody>
        </p:sp>
      </p:grpSp>
      <p:sp>
        <p:nvSpPr>
          <p:cNvPr id="30" name="Rounded Rectangle 4"/>
          <p:cNvSpPr txBox="1"/>
          <p:nvPr/>
        </p:nvSpPr>
        <p:spPr>
          <a:xfrm>
            <a:off x="830274" y="5496939"/>
            <a:ext cx="10064614" cy="76525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305568" tIns="0" rIns="305568" bIns="0" numCol="1" spcCol="1270" anchor="ctr" anchorCtr="0">
            <a:noAutofit/>
          </a:bodyPr>
          <a:lstStyle/>
          <a:p>
            <a:pPr lvl="0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dirty="0" smtClean="0">
                <a:solidFill>
                  <a:schemeClr val="tx1"/>
                </a:solidFill>
                <a:sym typeface="Wingdings" panose="05000000000000000000" pitchFamily="2" charset="2"/>
              </a:rPr>
              <a:t>Indonesian Ministry of Tourism </a:t>
            </a:r>
            <a:r>
              <a:rPr lang="en-US" sz="2400" kern="1200" dirty="0" smtClean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en-US" sz="2400" kern="1200" dirty="0" smtClean="0">
                <a:solidFill>
                  <a:schemeClr val="tx1"/>
                </a:solidFill>
              </a:rPr>
              <a:t>“After Coronavirus Pandemic </a:t>
            </a:r>
            <a:r>
              <a:rPr lang="en-US" sz="2400" dirty="0" smtClean="0">
                <a:solidFill>
                  <a:schemeClr val="tx1"/>
                </a:solidFill>
              </a:rPr>
              <a:t>is over, The opportunity in Tourism sector will jump up”</a:t>
            </a:r>
            <a:endParaRPr lang="en-US" sz="3600" kern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60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553"/>
          <a:stretch/>
        </p:blipFill>
        <p:spPr>
          <a:xfrm>
            <a:off x="-1" y="0"/>
            <a:ext cx="120437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22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img.jakpost.net/c/2018/03/22/2018_03_22_42682_1521688810._larg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" t="2765" r="730" b="3937"/>
          <a:stretch/>
        </p:blipFill>
        <p:spPr bwMode="auto">
          <a:xfrm>
            <a:off x="12700" y="-25400"/>
            <a:ext cx="12179300" cy="688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828675" y="1498600"/>
            <a:ext cx="10547350" cy="49403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 descr="MakeMyTrip - Wikiped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875" y="1722437"/>
            <a:ext cx="2625725" cy="1453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Zomato - Wikipedi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8808" y="3860799"/>
            <a:ext cx="1359530" cy="1359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The Success Story of Trivago — The Largest Hotel Aggregator in ...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0525" y="3716066"/>
            <a:ext cx="2673313" cy="1504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Iklan Facebook - Wikipedia bahasa Indonesia, ensiklopedia bebas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275" y="1978655"/>
            <a:ext cx="3083481" cy="115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YouTube Tampilkan Logo Baru Warna Merah Cerah - Tirto.ID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933" y="1801198"/>
            <a:ext cx="3085914" cy="1612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2486840" y="131299"/>
            <a:ext cx="6997700" cy="92333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</a:rPr>
              <a:t>Solution</a:t>
            </a:r>
            <a:endParaRPr lang="en-US" sz="5400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2910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img.jakpost.net/c/2018/03/22/2018_03_22_42682_1521688810._larg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" t="2765" r="730" b="3937"/>
          <a:stretch/>
        </p:blipFill>
        <p:spPr bwMode="auto">
          <a:xfrm>
            <a:off x="12700" y="-25400"/>
            <a:ext cx="12179300" cy="688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828675" y="1486164"/>
            <a:ext cx="10547350" cy="49403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486840" y="131299"/>
            <a:ext cx="6997700" cy="92333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</a:rPr>
              <a:t>The Steps</a:t>
            </a:r>
            <a:endParaRPr lang="en-US" sz="5400" b="1" dirty="0">
              <a:ln/>
              <a:solidFill>
                <a:schemeClr val="accent4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397000" y="2017322"/>
            <a:ext cx="3860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1. Download </a:t>
            </a:r>
            <a:r>
              <a:rPr lang="en-US" b="1" dirty="0" err="1" smtClean="0"/>
              <a:t>Zomato</a:t>
            </a:r>
            <a:r>
              <a:rPr lang="en-US" b="1" dirty="0" smtClean="0"/>
              <a:t> Mumbai Restaurant Analysis Dataset from </a:t>
            </a:r>
            <a:r>
              <a:rPr lang="en-US" b="1" dirty="0" err="1" smtClean="0"/>
              <a:t>Kaggle</a:t>
            </a:r>
            <a:r>
              <a:rPr lang="en-US" b="1" dirty="0" smtClean="0"/>
              <a:t>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4"/>
              </a:rPr>
              <a:t>https://www.kaggle.com/srivpuneet16/zomato-mumbai-restaurant-analysis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73064" y="4152900"/>
            <a:ext cx="419653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4. Make a cooperation with Travel apps</a:t>
            </a:r>
          </a:p>
          <a:p>
            <a:r>
              <a:rPr lang="en-US" dirty="0" smtClean="0"/>
              <a:t>Target all Indian tourist who has bought the ticket to Indonesia, so they could fill the survey. Furthermore, it could also be utilized for advertising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73065" y="2017322"/>
            <a:ext cx="381553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2</a:t>
            </a:r>
            <a:r>
              <a:rPr lang="en-US" b="1" dirty="0" smtClean="0"/>
              <a:t>. Create recommendation system by using Content Based filtering</a:t>
            </a:r>
          </a:p>
          <a:p>
            <a:r>
              <a:rPr lang="en-US" dirty="0" smtClean="0"/>
              <a:t>Because content based filtering could still be experienced by the user that have not rate any restaurant yet.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397000" y="4171950"/>
            <a:ext cx="320357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3. Create data gatherer system</a:t>
            </a:r>
          </a:p>
          <a:p>
            <a:r>
              <a:rPr lang="en-US" dirty="0" smtClean="0"/>
              <a:t>Once the recommendation system is done, create a data gatherer system to work to gather more data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203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img.jakpost.net/c/2018/03/22/2018_03_22_42682_1521688810._larg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" t="2765" r="730" b="3937"/>
          <a:stretch/>
        </p:blipFill>
        <p:spPr bwMode="auto">
          <a:xfrm>
            <a:off x="12700" y="-25400"/>
            <a:ext cx="12179300" cy="688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828675" y="1676400"/>
            <a:ext cx="10547350" cy="4597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486840" y="131299"/>
            <a:ext cx="6997700" cy="92333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</a:rPr>
              <a:t>Bibliography</a:t>
            </a:r>
            <a:endParaRPr lang="en-US" sz="5400" b="1" dirty="0">
              <a:ln/>
              <a:solidFill>
                <a:schemeClr val="accent4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30300" y="1854200"/>
            <a:ext cx="96393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b="1" dirty="0" smtClean="0"/>
              <a:t>Indian </a:t>
            </a:r>
            <a:r>
              <a:rPr lang="en-US" b="1" dirty="0"/>
              <a:t>tourist in Indonesia increased by 52% from 2017 to </a:t>
            </a:r>
            <a:r>
              <a:rPr lang="en-US" b="1" dirty="0" smtClean="0"/>
              <a:t>2018</a:t>
            </a:r>
          </a:p>
          <a:p>
            <a:pPr lvl="0"/>
            <a:r>
              <a:rPr lang="en-US" dirty="0" smtClean="0">
                <a:hlinkClick r:id="rId4"/>
              </a:rPr>
              <a:t>http://www.balipost.com/news/2018/04/04/41910/</a:t>
            </a:r>
            <a:r>
              <a:rPr lang="en-US" dirty="0" err="1" smtClean="0">
                <a:hlinkClick r:id="rId4"/>
              </a:rPr>
              <a:t>Tumbuh</a:t>
            </a:r>
            <a:r>
              <a:rPr lang="en-US" dirty="0" smtClean="0">
                <a:hlinkClick r:id="rId4"/>
              </a:rPr>
              <a:t>-</a:t>
            </a:r>
            <a:r>
              <a:rPr lang="en-US" dirty="0" err="1" smtClean="0">
                <a:hlinkClick r:id="rId4"/>
              </a:rPr>
              <a:t>Signifikan,Turis</a:t>
            </a:r>
            <a:r>
              <a:rPr lang="en-US" dirty="0" smtClean="0">
                <a:hlinkClick r:id="rId4"/>
              </a:rPr>
              <a:t>-India-</a:t>
            </a:r>
            <a:r>
              <a:rPr lang="en-US" dirty="0" err="1" smtClean="0">
                <a:hlinkClick r:id="rId4"/>
              </a:rPr>
              <a:t>Meningkat</a:t>
            </a:r>
            <a:r>
              <a:rPr lang="en-US" dirty="0" smtClean="0">
                <a:hlinkClick r:id="rId4"/>
              </a:rPr>
              <a:t>...html</a:t>
            </a:r>
            <a:endParaRPr lang="en-US" b="1" dirty="0" smtClean="0"/>
          </a:p>
          <a:p>
            <a:pPr lvl="0"/>
            <a:endParaRPr lang="en-US" b="1" dirty="0"/>
          </a:p>
          <a:p>
            <a:r>
              <a:rPr lang="en-US" b="1" dirty="0" err="1"/>
              <a:t>Baliho</a:t>
            </a:r>
            <a:r>
              <a:rPr lang="en-US" b="1" dirty="0"/>
              <a:t> “Wonderful Indonesia” was placed in Mumbai, </a:t>
            </a:r>
            <a:r>
              <a:rPr lang="en-US" b="1" dirty="0" smtClean="0"/>
              <a:t>2019</a:t>
            </a:r>
          </a:p>
          <a:p>
            <a:r>
              <a:rPr lang="en-US" dirty="0" smtClean="0">
                <a:hlinkClick r:id="rId5"/>
              </a:rPr>
              <a:t>https://travel.detik.com/travel-news/d-4568956/tarik-turis-india-sejumlah-baliho-wonderful-indonesia-dipasang-di-mumbai</a:t>
            </a:r>
            <a:endParaRPr lang="en-US" dirty="0" smtClean="0"/>
          </a:p>
          <a:p>
            <a:pPr lvl="0"/>
            <a:endParaRPr lang="en-US" b="1" dirty="0"/>
          </a:p>
          <a:p>
            <a:pPr lvl="0"/>
            <a:r>
              <a:rPr lang="en-US" b="1" dirty="0" smtClean="0"/>
              <a:t>Mumbai is city with the highest GDP in India = $310 Billion</a:t>
            </a:r>
            <a:endParaRPr lang="en-US" sz="2800" b="1" dirty="0" smtClean="0"/>
          </a:p>
          <a:p>
            <a:r>
              <a:rPr lang="en-US" dirty="0" smtClean="0">
                <a:hlinkClick r:id="rId6"/>
              </a:rPr>
              <a:t>https://traveltriangle.com/blog/richest-cities-in-india/</a:t>
            </a:r>
            <a:endParaRPr lang="en-US" dirty="0" smtClean="0"/>
          </a:p>
          <a:p>
            <a:endParaRPr lang="en-US" dirty="0"/>
          </a:p>
          <a:p>
            <a:pPr lvl="0"/>
            <a:r>
              <a:rPr lang="en-US" b="1" dirty="0">
                <a:sym typeface="Wingdings" panose="05000000000000000000" pitchFamily="2" charset="2"/>
              </a:rPr>
              <a:t>Indonesian Ministry of Tourism  </a:t>
            </a:r>
            <a:r>
              <a:rPr lang="en-US" b="1" dirty="0"/>
              <a:t>“After Coronavirus Pandemic is over, There opportunity in Tourism factor will jump up</a:t>
            </a:r>
            <a:r>
              <a:rPr lang="en-US" b="1" dirty="0" smtClean="0"/>
              <a:t>”</a:t>
            </a:r>
          </a:p>
          <a:p>
            <a:pPr lvl="0"/>
            <a:r>
              <a:rPr lang="en-US" dirty="0" smtClean="0">
                <a:hlinkClick r:id="rId7"/>
              </a:rPr>
              <a:t>https://bisnis.tempo.co/read/1336455/wishnutama-minta-sektor-pariwisata-siapkan-diri-pasca-corona</a:t>
            </a:r>
            <a:endParaRPr lang="en-US" b="1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097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Enter CURRY HEAVEN - Mumbai's BIGGEST Thali (38 Items) + BEST ...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495550" y="2157273"/>
            <a:ext cx="6997700" cy="175432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</a:rPr>
              <a:t>THANK YOU!</a:t>
            </a:r>
          </a:p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</a:rPr>
              <a:t>(</a:t>
            </a:r>
            <a:r>
              <a:rPr lang="hi-IN" sz="5400" b="1" dirty="0" smtClean="0">
                <a:ln/>
                <a:solidFill>
                  <a:schemeClr val="accent4"/>
                </a:solidFill>
              </a:rPr>
              <a:t>धन्यवाद</a:t>
            </a:r>
            <a:r>
              <a:rPr lang="en-US" sz="5400" b="1" dirty="0" smtClean="0">
                <a:ln/>
                <a:solidFill>
                  <a:schemeClr val="accent4"/>
                </a:solidFill>
              </a:rPr>
              <a:t>)</a:t>
            </a:r>
            <a:endParaRPr lang="en-US" sz="5400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006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279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Mangal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ASUS</cp:lastModifiedBy>
  <cp:revision>26</cp:revision>
  <dcterms:created xsi:type="dcterms:W3CDTF">2020-05-31T13:08:26Z</dcterms:created>
  <dcterms:modified xsi:type="dcterms:W3CDTF">2020-05-31T16:16:53Z</dcterms:modified>
</cp:coreProperties>
</file>

<file path=docProps/thumbnail.jpeg>
</file>